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257" r:id="rId3"/>
    <p:sldId id="265" r:id="rId4"/>
    <p:sldId id="258" r:id="rId5"/>
    <p:sldId id="260" r:id="rId6"/>
    <p:sldId id="259" r:id="rId7"/>
    <p:sldId id="266" r:id="rId8"/>
    <p:sldId id="268" r:id="rId9"/>
    <p:sldId id="272" r:id="rId10"/>
    <p:sldId id="302" r:id="rId11"/>
    <p:sldId id="282" r:id="rId12"/>
    <p:sldId id="275" r:id="rId13"/>
    <p:sldId id="262" r:id="rId14"/>
    <p:sldId id="276" r:id="rId15"/>
    <p:sldId id="273" r:id="rId16"/>
    <p:sldId id="274" r:id="rId17"/>
    <p:sldId id="299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007A37"/>
    <a:srgbClr val="009E47"/>
    <a:srgbClr val="000099"/>
    <a:srgbClr val="00B050"/>
    <a:srgbClr val="FF0066"/>
    <a:srgbClr val="004DE6"/>
    <a:srgbClr val="00502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102" d="100"/>
          <a:sy n="102" d="100"/>
        </p:scale>
        <p:origin x="15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BDF2-3CE2-48CC-B38D-18FFAF5EDCF5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0A2-0C4E-4C6E-A602-7247E6D35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8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80A2-0C4E-4C6E-A602-7247E6D357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4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80A2-0C4E-4C6E-A602-7247E6D357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2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1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9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8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Муниципальное </a:t>
            </a:r>
            <a:r>
              <a:rPr lang="ru-RU" sz="1600" b="1" dirty="0" smtClean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дошкольное   </a:t>
            </a:r>
            <a:r>
              <a:rPr lang="ru-RU" sz="1600" b="1" dirty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образовательное  учреждение                                            </a:t>
            </a:r>
            <a:r>
              <a:rPr lang="ru-RU" sz="1600" b="1" dirty="0" smtClean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детский </a:t>
            </a:r>
            <a:r>
              <a:rPr lang="ru-RU" sz="1600" b="1" dirty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сад №</a:t>
            </a:r>
            <a:r>
              <a:rPr lang="ru-RU" sz="1600" b="1" dirty="0" smtClean="0">
                <a:solidFill>
                  <a:srgbClr val="009E47"/>
                </a:solidFill>
                <a:latin typeface="Times New Roman"/>
                <a:ea typeface="+mn-ea"/>
                <a:cs typeface="+mn-cs"/>
              </a:rPr>
              <a:t>184</a:t>
            </a:r>
            <a:endParaRPr lang="ru-RU" sz="1600" dirty="0">
              <a:solidFill>
                <a:srgbClr val="009E4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3300"/>
                </a:solidFill>
                <a:latin typeface="Comic Sans MS" pitchFamily="66" charset="0"/>
                <a:cs typeface="Times New Roman" panose="02020603050405020304" pitchFamily="18" charset="0"/>
              </a:rPr>
              <a:t>Кинетический песок как средство социальной адаптации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3300"/>
                </a:solidFill>
                <a:latin typeface="Comic Sans MS" pitchFamily="66" charset="0"/>
                <a:cs typeface="Times New Roman" panose="02020603050405020304" pitchFamily="18" charset="0"/>
              </a:rPr>
              <a:t>и личностного развития </a:t>
            </a:r>
            <a:r>
              <a:rPr lang="ru-RU" sz="3600" b="1" dirty="0" smtClean="0">
                <a:solidFill>
                  <a:srgbClr val="FF3300"/>
                </a:solidFill>
                <a:latin typeface="Comic Sans MS" pitchFamily="66" charset="0"/>
                <a:cs typeface="Times New Roman" panose="02020603050405020304" pitchFamily="18" charset="0"/>
              </a:rPr>
              <a:t>детей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005024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A37"/>
                </a:solidFill>
              </a:rPr>
              <a:t>Подготовил воспитатель</a:t>
            </a:r>
            <a:endParaRPr lang="ru-RU" sz="1600" b="1" dirty="0">
              <a:solidFill>
                <a:srgbClr val="007A37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A37"/>
                </a:solidFill>
              </a:rPr>
              <a:t>первой </a:t>
            </a:r>
            <a:r>
              <a:rPr lang="ru-RU" sz="1600" b="1" dirty="0">
                <a:solidFill>
                  <a:srgbClr val="007A37"/>
                </a:solidFill>
              </a:rPr>
              <a:t>квалификационной категории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A37"/>
                </a:solidFill>
              </a:rPr>
              <a:t>Федоровская Ольга Валентиновна</a:t>
            </a:r>
            <a:endParaRPr lang="ru-RU" sz="1600" dirty="0">
              <a:solidFill>
                <a:srgbClr val="007A37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 descr="F:\2014_11 Кинетический песок\DSC_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4357718" cy="28942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85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Игровые принадлежности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</a:rPr>
              <a:t>Мелкие игрушки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</a:rPr>
              <a:t>Камушки, природный материал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</a:rPr>
              <a:t>Инструменты (стеки, скалка, молоточки,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пластмассовые ножи, зубочистки и др.)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</a:rPr>
              <a:t>Оригинальные формочки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</a:rPr>
              <a:t>Детская посуда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4" name="Picture 4" descr="G:\песок\SDC19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0" t="22223" r="14583"/>
          <a:stretch>
            <a:fillRect/>
          </a:stretch>
        </p:blipFill>
        <p:spPr bwMode="auto">
          <a:xfrm>
            <a:off x="6286480" y="0"/>
            <a:ext cx="2857520" cy="25003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2" descr="G:\песок\SDC19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G:\песок\SDC19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082" t="4918" r="1229" b="8196"/>
          <a:stretch>
            <a:fillRect/>
          </a:stretch>
        </p:blipFill>
        <p:spPr bwMode="auto">
          <a:xfrm>
            <a:off x="3357554" y="4077500"/>
            <a:ext cx="3357586" cy="2780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5" descr="G:\песок\SDC19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57" t="2381" b="4761"/>
          <a:stretch>
            <a:fillRect/>
          </a:stretch>
        </p:blipFill>
        <p:spPr bwMode="auto">
          <a:xfrm>
            <a:off x="5746145" y="2571744"/>
            <a:ext cx="3397855" cy="25003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222222"/>
                </a:solidFill>
                <a:effectLst/>
                <a:latin typeface="Arial"/>
              </a:rPr>
              <a:t/>
            </a:r>
            <a:br>
              <a:rPr lang="ru-RU" sz="280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sz="2800" dirty="0" smtClean="0">
                <a:solidFill>
                  <a:srgbClr val="222222"/>
                </a:solidFill>
                <a:effectLst/>
                <a:latin typeface="Arial"/>
              </a:rPr>
              <a:t/>
            </a:r>
            <a:br>
              <a:rPr lang="ru-RU" sz="280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Comic Sans MS" pitchFamily="66" charset="0"/>
              </a:rPr>
              <a:t>Упражнение «Знакомство с песком»	</a:t>
            </a:r>
            <a:r>
              <a:rPr lang="ru-RU" sz="3200" b="1" dirty="0" smtClean="0">
                <a:effectLst/>
                <a:latin typeface="Comic Sans MS" pitchFamily="66" charset="0"/>
              </a:rPr>
              <a:t/>
            </a:r>
            <a:br>
              <a:rPr lang="ru-RU" sz="3200" b="1" dirty="0" smtClean="0">
                <a:effectLst/>
                <a:latin typeface="Comic Sans MS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Цель:</a:t>
            </a:r>
            <a:r>
              <a:rPr lang="ru-RU" sz="2000" dirty="0" smtClean="0">
                <a:latin typeface="Comic Sans MS" pitchFamily="66" charset="0"/>
              </a:rPr>
              <a:t> снижение эмоционального напряжения; создание положительного эмоционального настроя; знакомство со свойствами песка</a:t>
            </a:r>
          </a:p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Содержание:  </a:t>
            </a:r>
            <a:r>
              <a:rPr lang="ru-RU" sz="2000" dirty="0" smtClean="0">
                <a:latin typeface="Comic Sans MS" pitchFamily="66" charset="0"/>
              </a:rPr>
              <a:t>рассмотреть песок; разрыхлить, наблюдая за движением; вылепить  простые фигурки; с закрытыми глазами ощутить прикосновения песка, рассказать о своих ощущениях </a:t>
            </a:r>
            <a:r>
              <a:rPr lang="ru-RU" sz="2000" dirty="0" err="1" smtClean="0">
                <a:latin typeface="Comic Sans MS" pitchFamily="66" charset="0"/>
              </a:rPr>
              <a:t>идр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&amp;Kcy;&amp;icy;&amp;ncy;&amp;iecy;&amp;tcy;&amp;icy;&amp;chcy;&amp;iecy;&amp;scy;&amp;kcy;&amp;icy;&amp;jcy; &amp;pcy;&amp;iecy;&amp;scy;&amp;ocy;&amp;kcy; &amp;dcy;&amp;lcy;&amp;yacy; &amp;dcy;&amp;iecy;&amp;tcy;&amp;iecy;&amp;jcy;. &amp;Kcy;&amp;ucy;&amp;pcy;&amp;icy;&amp;tcy;&amp;softcy; &amp;scy; &amp;dcy;&amp;ocy;&amp;scy;&amp;tcy;&amp;acy;&amp;vcy;&amp;kcy;&amp;ocy;&amp;jcy; &amp;pcy;&amp;ocy; &amp;vcy;&amp;scy;&amp;iecy;&amp;jcy; &amp;Rcy;&amp;ocy;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466728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925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Упражнение «Узоры на песке»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Comic Sans MS" pitchFamily="66" charset="0"/>
              </a:rPr>
              <a:t>Цель:</a:t>
            </a:r>
            <a:r>
              <a:rPr lang="ru-RU" sz="1600" dirty="0" smtClean="0">
                <a:latin typeface="Comic Sans MS" pitchFamily="66" charset="0"/>
              </a:rPr>
              <a:t> развитие зрительно-моторной координации, процесса классификации, воображения.</a:t>
            </a:r>
          </a:p>
          <a:p>
            <a:pPr>
              <a:buNone/>
            </a:pPr>
            <a:r>
              <a:rPr lang="ru-RU" sz="1600" b="1" i="1" dirty="0" smtClean="0">
                <a:latin typeface="Comic Sans MS" pitchFamily="66" charset="0"/>
              </a:rPr>
              <a:t>Содержание:</a:t>
            </a:r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рисовать узоры на ровной поверхности разными предметами. Так как на песке получаются четкие узоры, дорожки, то их можно использовать в играх на классификацию. Например, по волнистой дорожке идут только люди, по прямой дорожке едут только машины и т.д.</a:t>
            </a:r>
          </a:p>
          <a:p>
            <a:r>
              <a:rPr lang="ru-RU" sz="1600" dirty="0" smtClean="0">
                <a:latin typeface="Comic Sans MS" pitchFamily="66" charset="0"/>
              </a:rPr>
              <a:t>можно рисовать достаточно четкие лица, обучая ребенка графическим способам обозначения эмоций человека: радости, грусти, злости, страха, удивления.</a:t>
            </a:r>
          </a:p>
          <a:p>
            <a:endParaRPr lang="ru-RU" dirty="0"/>
          </a:p>
        </p:txBody>
      </p:sp>
      <p:pic>
        <p:nvPicPr>
          <p:cNvPr id="6" name="Picture 2" descr="F:\DCIM\107_PANA\P107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84540"/>
            <a:ext cx="3952870" cy="296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/>
                <a:latin typeface="Comic Sans MS" pitchFamily="66" charset="0"/>
                <a:ea typeface="Times New Roman"/>
              </a:rPr>
              <a:t>Упражнение «Необыкновенные следы» 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1" name="Picture 3" descr="G:\2014_11 Кинетический песок\DSC_0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461" b="1139"/>
          <a:stretch>
            <a:fillRect/>
          </a:stretch>
        </p:blipFill>
        <p:spPr bwMode="auto">
          <a:xfrm>
            <a:off x="4357686" y="3714752"/>
            <a:ext cx="4071966" cy="2889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Comic Sans MS" pitchFamily="66" charset="0"/>
              </a:rPr>
              <a:t>Цель:</a:t>
            </a:r>
            <a:r>
              <a:rPr lang="ru-RU" sz="1600" dirty="0" smtClean="0">
                <a:latin typeface="Comic Sans MS" pitchFamily="66" charset="0"/>
              </a:rPr>
              <a:t> развитие тактильной чувствительности, воображения.</a:t>
            </a:r>
          </a:p>
          <a:p>
            <a:pPr>
              <a:buNone/>
            </a:pPr>
            <a:r>
              <a:rPr lang="ru-RU" sz="1600" b="1" i="1" dirty="0" smtClean="0">
                <a:latin typeface="Comic Sans MS" pitchFamily="66" charset="0"/>
              </a:rPr>
              <a:t>Содержание: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ru-RU" sz="1600" dirty="0" smtClean="0">
                <a:latin typeface="Comic Sans MS" pitchFamily="66" charset="0"/>
              </a:rPr>
              <a:t>«идут медвежата» - ребенок кулачками и ладонями с силой надавливает на песок.</a:t>
            </a:r>
          </a:p>
          <a:p>
            <a:pPr lvl="0">
              <a:buNone/>
            </a:pPr>
            <a:r>
              <a:rPr lang="ru-RU" sz="1600" dirty="0" smtClean="0">
                <a:latin typeface="Comic Sans MS" pitchFamily="66" charset="0"/>
              </a:rPr>
              <a:t>«прыгают зайцы» - кончиками пальцев ребенок ударяет по поверхности песка, двигаясь в разных направлениях.</a:t>
            </a:r>
          </a:p>
          <a:p>
            <a:pPr lvl="0">
              <a:buNone/>
            </a:pPr>
            <a:r>
              <a:rPr lang="ru-RU" sz="1600" dirty="0" smtClean="0">
                <a:latin typeface="Comic Sans MS" pitchFamily="66" charset="0"/>
              </a:rPr>
              <a:t>«ползут змейки» - ребенок расслабленными (напряженными) пальцами рук делает поверхность песка волнистой (в разных направлениях).</a:t>
            </a:r>
          </a:p>
          <a:p>
            <a:pPr lvl="0">
              <a:buNone/>
            </a:pPr>
            <a:r>
              <a:rPr lang="ru-RU" sz="1600" dirty="0" smtClean="0">
                <a:latin typeface="Comic Sans MS" pitchFamily="66" charset="0"/>
              </a:rPr>
              <a:t>«бегут жучки-паучки» - ребенок двигает всеми пальцами, имитируя движение насекомых</a:t>
            </a:r>
          </a:p>
          <a:p>
            <a:pPr lvl="0">
              <a:buNone/>
            </a:pPr>
            <a:r>
              <a:rPr lang="ru-RU" sz="1600" dirty="0" smtClean="0">
                <a:latin typeface="Comic Sans MS" pitchFamily="66" charset="0"/>
              </a:rPr>
              <a:t>«</a:t>
            </a:r>
            <a:r>
              <a:rPr lang="ru-RU" sz="1600" dirty="0" err="1" smtClean="0">
                <a:latin typeface="Comic Sans MS" pitchFamily="66" charset="0"/>
              </a:rPr>
              <a:t>крокозяблра</a:t>
            </a:r>
            <a:r>
              <a:rPr lang="ru-RU" sz="1600" dirty="0" smtClean="0">
                <a:latin typeface="Comic Sans MS" pitchFamily="66" charset="0"/>
              </a:rPr>
              <a:t>» - дети оставляют на песке самые разнообразные следы.</a:t>
            </a:r>
          </a:p>
          <a:p>
            <a:endParaRPr lang="ru-RU" dirty="0"/>
          </a:p>
        </p:txBody>
      </p:sp>
      <p:pic>
        <p:nvPicPr>
          <p:cNvPr id="8193" name="Picture 1" descr="G:\2014_11 Кинетический песок\DSC_0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37" t="48412" r="38632"/>
          <a:stretch>
            <a:fillRect/>
          </a:stretch>
        </p:blipFill>
        <p:spPr bwMode="auto">
          <a:xfrm>
            <a:off x="428596" y="4000504"/>
            <a:ext cx="3929090" cy="242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3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Игра «Отпечатки»</a:t>
            </a:r>
            <a:r>
              <a:rPr lang="ru-RU" sz="2800" dirty="0" smtClean="0">
                <a:solidFill>
                  <a:srgbClr val="005024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5024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5024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Цель:</a:t>
            </a:r>
            <a:r>
              <a:rPr lang="ru-RU" sz="1800" dirty="0" smtClean="0">
                <a:latin typeface="Comic Sans MS" pitchFamily="66" charset="0"/>
              </a:rPr>
              <a:t> развитие тактильного восприятия, классификация.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Содержание:</a:t>
            </a: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    Отпечатки можно делать с помощью разнообразных предметов, формочек. Затем ребенок по словесной инструкции или по нарисованному взрослым плану изготавливает серию отпечатков, комментируя процесс. В таких играх можно использовать задания на классификацию предметов.</a:t>
            </a:r>
          </a:p>
          <a:p>
            <a:endParaRPr lang="ru-RU" dirty="0"/>
          </a:p>
        </p:txBody>
      </p:sp>
      <p:pic>
        <p:nvPicPr>
          <p:cNvPr id="33795" name="Picture 3" descr="G:\песок\SDC19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57356" y="2607463"/>
            <a:ext cx="5286412" cy="3964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Игра «Песочные прятки»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Цель:</a:t>
            </a:r>
            <a:r>
              <a:rPr lang="ru-RU" sz="2000" dirty="0" smtClean="0">
                <a:latin typeface="Comic Sans MS" pitchFamily="66" charset="0"/>
              </a:rPr>
              <a:t> развитие тактильной чувствительности, зрительного восприятия, образного мышления, произвольности.</a:t>
            </a:r>
          </a:p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Содержание: </a:t>
            </a:r>
            <a:r>
              <a:rPr lang="ru-RU" sz="2000" dirty="0" smtClean="0">
                <a:latin typeface="Comic Sans MS" pitchFamily="66" charset="0"/>
              </a:rPr>
              <a:t>«Игрушки хотят поиграть с тобой в песочные прятки. Выбери понравившиеся тебе игрушки. Ты закроешь глаза, а они спрячутся в песок. После того как я скажу: «Открываются глаза, начинается игра», ты должен их найти в песке.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 descr="F:\DCIM\107_PANA\P107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93192"/>
            <a:ext cx="5643602" cy="396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Игра «Песочный пирог»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800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Цель:</a:t>
            </a:r>
            <a:r>
              <a:rPr lang="ru-RU" sz="1800" dirty="0" smtClean="0">
                <a:latin typeface="Comic Sans MS" pitchFamily="66" charset="0"/>
              </a:rPr>
              <a:t> стабилизация </a:t>
            </a:r>
            <a:r>
              <a:rPr lang="ru-RU" sz="1800" dirty="0" err="1" smtClean="0">
                <a:latin typeface="Comic Sans MS" pitchFamily="66" charset="0"/>
              </a:rPr>
              <a:t>психоэмоционального</a:t>
            </a:r>
            <a:r>
              <a:rPr lang="ru-RU" sz="1800" dirty="0" smtClean="0">
                <a:latin typeface="Comic Sans MS" pitchFamily="66" charset="0"/>
              </a:rPr>
              <a:t> состояния,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развитие мелкой моторики.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Содержание:</a:t>
            </a: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    Ребенок из песка лепит пирог и украшает его различными предметами: камешками, семенами, пуговицами, бусинами. Те же манипуляции ребенок  может производить с отпечатками своих ладоней, с нарисованным на песке кругом и др.</a:t>
            </a: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Игра «Разговор с руками»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Цель:</a:t>
            </a:r>
            <a:r>
              <a:rPr lang="ru-RU" sz="1800" dirty="0" smtClean="0">
                <a:latin typeface="Comic Sans MS" pitchFamily="66" charset="0"/>
              </a:rPr>
              <a:t> научить детей контролировать свои действия.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Содержание: </a:t>
            </a:r>
            <a:r>
              <a:rPr lang="ru-RU" sz="1800" dirty="0" smtClean="0">
                <a:latin typeface="Comic Sans MS" pitchFamily="66" charset="0"/>
              </a:rPr>
              <a:t>обвести на песке силуэт ладоней. Затем предложите оживить ладошки — нарисовать им глазки, ротик, раскрасить бусинками, камушками или ракушками пальчики. После этого можно затеять беседу с руками. Спросите: “Кто вы, как вас зовут?”, “Что вы любите делать?”, “Чего не любите?”, “Какие вы?”. Если ребенок не подключается к разговору, проговорите диалог сами. При этом важно подчеркнуть, что руки хорошие, они многое умеют делать (перечислите, что именно), но иногда не слушаются своего хозяина. Закончить игру нужно “заключением договора” между руками и их хозяином.</a:t>
            </a:r>
          </a:p>
          <a:p>
            <a:pPr>
              <a:buNone/>
            </a:pPr>
            <a:endParaRPr lang="ru-RU" sz="1800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G:\2014_11 Кинетический песок\DSC_0402.JPG"/>
          <p:cNvPicPr>
            <a:picLocks noChangeAspect="1" noChangeArrowheads="1"/>
          </p:cNvPicPr>
          <p:nvPr/>
        </p:nvPicPr>
        <p:blipFill>
          <a:blip r:embed="rId2" cstate="print"/>
          <a:srcRect l="7737" t="54807" r="37548"/>
          <a:stretch>
            <a:fillRect/>
          </a:stretch>
        </p:blipFill>
        <p:spPr bwMode="auto">
          <a:xfrm>
            <a:off x="6290495" y="0"/>
            <a:ext cx="2853505" cy="1714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09727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Упражнение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«Мое настроение»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>
              <a:buNone/>
            </a:pPr>
            <a:r>
              <a:rPr lang="ru-RU" sz="2000" b="1" i="1" dirty="0">
                <a:solidFill>
                  <a:srgbClr val="000000"/>
                </a:solidFill>
                <a:latin typeface="Comic Sans MS" pitchFamily="66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содействовать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развитию способности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осознания и выражения своих чувств и эмоций.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2000" b="1" i="1" dirty="0">
                <a:solidFill>
                  <a:srgbClr val="000000"/>
                </a:solidFill>
                <a:latin typeface="Comic Sans MS" pitchFamily="66" charset="0"/>
              </a:rPr>
              <a:t>Содержание: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ребенок создает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или рисует на песке свое настроение, при необходимости изменяя его.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099" name="Picture 3" descr="G:\2014_11 Кинетический песок\DSC_04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r="16729"/>
          <a:stretch/>
        </p:blipFill>
        <p:spPr bwMode="auto">
          <a:xfrm>
            <a:off x="285720" y="3429000"/>
            <a:ext cx="4071966" cy="3024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" descr="F:\Новая папка\P1070832.JPG"/>
          <p:cNvPicPr>
            <a:picLocks noChangeAspect="1" noChangeArrowheads="1"/>
          </p:cNvPicPr>
          <p:nvPr/>
        </p:nvPicPr>
        <p:blipFill>
          <a:blip r:embed="rId3" cstate="print"/>
          <a:srcRect l="22078" t="25974" r="7792"/>
          <a:stretch>
            <a:fillRect/>
          </a:stretch>
        </p:blipFill>
        <p:spPr bwMode="auto">
          <a:xfrm>
            <a:off x="4572000" y="2428868"/>
            <a:ext cx="3970479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2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Сюжетные игры: «Необитаемый остров», «Дом», «Морской мир» и др.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Цель:</a:t>
            </a:r>
            <a:r>
              <a:rPr lang="ru-RU" sz="2000" dirty="0" smtClean="0">
                <a:latin typeface="Comic Sans MS" pitchFamily="66" charset="0"/>
              </a:rPr>
              <a:t> развитие навыков конструктивного общения, развитие воображения</a:t>
            </a:r>
          </a:p>
          <a:p>
            <a:pPr>
              <a:buNone/>
            </a:pPr>
            <a:r>
              <a:rPr lang="ru-RU" sz="2000" b="1" i="1" dirty="0" smtClean="0">
                <a:latin typeface="Comic Sans MS" pitchFamily="66" charset="0"/>
              </a:rPr>
              <a:t>Содержание: </a:t>
            </a:r>
            <a:r>
              <a:rPr lang="ru-RU" sz="2000" dirty="0" smtClean="0">
                <a:latin typeface="Comic Sans MS" pitchFamily="66" charset="0"/>
              </a:rPr>
              <a:t>детям (индивидуально или в группе) предлагается построить разнообразные природные или рукотворные сообщества – это город, деревня, дом, лес, река, озеро, остров и др. 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39939" name="Picture 3" descr="G:\2014_11 Кинетический песок\DSC_0415.JPG"/>
          <p:cNvPicPr>
            <a:picLocks noChangeAspect="1" noChangeArrowheads="1"/>
          </p:cNvPicPr>
          <p:nvPr/>
        </p:nvPicPr>
        <p:blipFill>
          <a:blip r:embed="rId2" cstate="print"/>
          <a:srcRect l="11768" t="2531"/>
          <a:stretch>
            <a:fillRect/>
          </a:stretch>
        </p:blipFill>
        <p:spPr bwMode="auto">
          <a:xfrm>
            <a:off x="5500694" y="4364544"/>
            <a:ext cx="3398414" cy="249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F:\Новая папка\P107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2014_11 Кинетический песок\DSC_0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242" t="18368" r="11895" b="6122"/>
          <a:stretch>
            <a:fillRect/>
          </a:stretch>
        </p:blipFill>
        <p:spPr bwMode="auto">
          <a:xfrm>
            <a:off x="3286116" y="2643182"/>
            <a:ext cx="31432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</a:rPr>
              <a:t>Игра «Строим вместе»</a:t>
            </a:r>
            <a:endParaRPr lang="ru-RU" sz="2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Comic Sans MS" pitchFamily="66" charset="0"/>
              </a:rPr>
              <a:t>Цель:</a:t>
            </a:r>
            <a:r>
              <a:rPr lang="ru-RU" sz="2400" dirty="0" smtClean="0">
                <a:latin typeface="Comic Sans MS" pitchFamily="66" charset="0"/>
              </a:rPr>
              <a:t> развитие умения сотрудничать, проигрывание различных жизненных ситуаций, снятие эмоциональной напряженности</a:t>
            </a:r>
          </a:p>
          <a:p>
            <a:pPr>
              <a:buNone/>
            </a:pPr>
            <a:r>
              <a:rPr lang="ru-RU" sz="2400" b="1" i="1" dirty="0" smtClean="0">
                <a:latin typeface="Comic Sans MS" pitchFamily="66" charset="0"/>
              </a:rPr>
              <a:t>Содержание: </a:t>
            </a:r>
            <a:r>
              <a:rPr lang="ru-RU" sz="2400" dirty="0" smtClean="0">
                <a:latin typeface="Comic Sans MS" pitchFamily="66" charset="0"/>
              </a:rPr>
              <a:t>детям предлагается любая  тема совместного творчества</a:t>
            </a:r>
          </a:p>
          <a:p>
            <a:endParaRPr lang="ru-RU" dirty="0"/>
          </a:p>
        </p:txBody>
      </p:sp>
      <p:pic>
        <p:nvPicPr>
          <p:cNvPr id="40963" name="Picture 3" descr="G:\2014_11 Кинетический песок\DSC_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903" t="6487" r="9677"/>
          <a:stretch>
            <a:fillRect/>
          </a:stretch>
        </p:blipFill>
        <p:spPr bwMode="auto">
          <a:xfrm>
            <a:off x="571472" y="3214686"/>
            <a:ext cx="36510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F:\Новая папка\P107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928934"/>
            <a:ext cx="3905244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Работа с кинетическим песком (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Kinetic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Sand</a:t>
            </a:r>
            <a:r>
              <a:rPr lang="ru-RU" sz="2400" b="1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– новое направление в песочной терапии.  Этот удивительный материал был изобретен в Швеции, появился в России совсем недавно (2013г.). </a:t>
            </a:r>
            <a:r>
              <a:rPr lang="ru-RU" sz="2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остоит на 98% из чистейшего кварцевого песка и 2% силиконового полимера, который применяется в пищевой промышленности в качестве добавки (Е 900)</a:t>
            </a:r>
            <a:r>
              <a:rPr lang="ru-RU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20140724163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069183" cy="40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8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7444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Будучи </a:t>
            </a:r>
            <a: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свободно насыпанным, этот материал выглядит </a:t>
            </a:r>
            <a:r>
              <a:rPr lang="ru-RU" sz="26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пушистым </a:t>
            </a:r>
            <a: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и приятен на ощупь. В процессе пересыпания частицы кинетического песка под воздействием силы тяжести стремятся разъединиться, однако соединяющее их вещество вытягивается в полимерные нити длиной 1-2 мм, </a:t>
            </a:r>
            <a:r>
              <a:rPr lang="ru-RU" sz="26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которые </a:t>
            </a:r>
            <a: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замедляют движение песчинок, позволяя визуально, как в замедленной съемке, проследить перемещение каждой из них.</a:t>
            </a:r>
            <a:b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</a:br>
            <a: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При резком сжатии и уплотнении объем </a:t>
            </a:r>
            <a:r>
              <a:rPr lang="ru-RU" sz="26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песка </a:t>
            </a:r>
            <a:r>
              <a:rPr lang="ru-RU" sz="26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уменьшается почти в 2 раза. Образовавшаяся в результате внешнего воздействия форма сохраняется в течение длительного времени.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857629"/>
            <a:ext cx="5807569" cy="300037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Преимущества кинетического песка: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</a:t>
            </a:r>
            <a:r>
              <a:rPr lang="ru-RU" sz="6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етоксичен, не вызывает аллергии, бактерии в нем не живут, поэтому он безопасен для детей с раннего возраста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силиконовая </a:t>
            </a: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составляющая песка не высыхает со временем, поэтому он постоянно остается «влажным на ощупь</a:t>
            </a: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»;  </a:t>
            </a: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не боится воды и в случае смачивания после просушки сохраняет прежние свойства</a:t>
            </a:r>
            <a:endParaRPr lang="ru-RU" sz="6400" dirty="0" smtClean="0"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росыпанный </a:t>
            </a: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на пол песок не разлетается на отдельные частицы, а сохраняется в виде компактной массы, которую легко собрать и использовать </a:t>
            </a: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повторно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случае неосторожного заглатывания песка (что не рекомендуется) силикон и кварц не взаимодействуют с желудочным соком и через определенное время выходят из организма естественным путем, не вызывая </a:t>
            </a: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дискомфорт; им практически невозможно засорить глаза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6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 рыхлый, но растягивается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из него можно строить разнообразные фигуры, можно лепить, он пластичен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6400" dirty="0" smtClean="0"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 приятный на ощупь, не оставляет следов на руках и одежде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легкость транспортировки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itchFamily="2" charset="2"/>
              <a:buChar char="v"/>
            </a:pPr>
            <a:r>
              <a:rPr lang="ru-RU" sz="6400" dirty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н</a:t>
            </a:r>
            <a:r>
              <a:rPr lang="ru-RU" sz="6400" dirty="0" smtClean="0"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е требуется специальной песочницы, специальных условий хранения</a:t>
            </a:r>
          </a:p>
          <a:p>
            <a:pPr>
              <a:spcBef>
                <a:spcPts val="1050"/>
              </a:spcBef>
              <a:spcAft>
                <a:spcPts val="1050"/>
              </a:spcAft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1050"/>
              </a:spcBef>
              <a:spcAft>
                <a:spcPts val="1050"/>
              </a:spcAft>
            </a:pPr>
            <a:endParaRPr lang="ru-RU" sz="1600" dirty="0" smtClean="0">
              <a:solidFill>
                <a:srgbClr val="565454"/>
              </a:solidFill>
              <a:effectLst/>
              <a:latin typeface="Arial"/>
              <a:ea typeface="Times New Roman"/>
            </a:endParaRPr>
          </a:p>
          <a:p>
            <a:pPr marL="0" indent="0">
              <a:spcBef>
                <a:spcPts val="1050"/>
              </a:spcBef>
              <a:spcAft>
                <a:spcPts val="1050"/>
              </a:spcAft>
              <a:buNone/>
            </a:pPr>
            <a:r>
              <a:rPr lang="ru-RU" sz="1600" dirty="0" smtClean="0">
                <a:solidFill>
                  <a:srgbClr val="565454"/>
                </a:solidFill>
                <a:effectLst/>
                <a:latin typeface="Arial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91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P107092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8853" t="6557" r="22131"/>
          <a:stretch>
            <a:fillRect/>
          </a:stretch>
        </p:blipFill>
        <p:spPr bwMode="auto">
          <a:xfrm>
            <a:off x="5815830" y="2143092"/>
            <a:ext cx="3328170" cy="47149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Занятия с кинетическим песком 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36712"/>
            <a:ext cx="8215370" cy="532859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  <a:tabLst>
                <a:tab pos="342900" algn="l"/>
              </a:tabLst>
            </a:pPr>
            <a:r>
              <a:rPr lang="ru-RU" sz="2400" dirty="0" smtClean="0">
                <a:effectLst/>
                <a:latin typeface="Comic Sans MS" pitchFamily="66" charset="0"/>
                <a:ea typeface="Times New Roman"/>
              </a:rPr>
              <a:t>Способствуют урегулированию психоэмоционального состояния ребенка, его  психическому и социальному развитию</a:t>
            </a:r>
            <a:r>
              <a:rPr lang="ru-RU" sz="2400" dirty="0">
                <a:latin typeface="Comic Sans MS" pitchFamily="66" charset="0"/>
                <a:ea typeface="Times New Roman"/>
              </a:rPr>
              <a:t>. </a:t>
            </a:r>
            <a:endParaRPr lang="ru-RU" sz="2400" dirty="0" smtClean="0">
              <a:latin typeface="Comic Sans MS" pitchFamily="66" charset="0"/>
              <a:ea typeface="Times New Roman"/>
            </a:endParaRPr>
          </a:p>
          <a:p>
            <a:pPr marL="0" lvl="0" indent="0">
              <a:buNone/>
              <a:tabLst>
                <a:tab pos="342900" algn="l"/>
              </a:tabLst>
            </a:pPr>
            <a:r>
              <a:rPr lang="ru-RU" sz="2400" dirty="0" smtClean="0">
                <a:latin typeface="Comic Sans MS" pitchFamily="66" charset="0"/>
                <a:ea typeface="Times New Roman"/>
              </a:rPr>
              <a:t>2. Способствуют </a:t>
            </a:r>
            <a:r>
              <a:rPr lang="ru-RU" sz="2400" dirty="0">
                <a:latin typeface="Comic Sans MS" pitchFamily="66" charset="0"/>
                <a:ea typeface="Times New Roman"/>
              </a:rPr>
              <a:t>отреагированию через игру 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   		 негативных </a:t>
            </a:r>
            <a:r>
              <a:rPr lang="ru-RU" sz="2400" dirty="0">
                <a:latin typeface="Comic Sans MS" pitchFamily="66" charset="0"/>
                <a:ea typeface="Times New Roman"/>
              </a:rPr>
              <a:t>переживаний ребенка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.</a:t>
            </a:r>
            <a:r>
              <a:rPr lang="ru-RU" sz="2400" dirty="0">
                <a:latin typeface="Comic Sans MS" pitchFamily="66" charset="0"/>
                <a:ea typeface="Times New Roman"/>
              </a:rPr>
              <a:t> </a:t>
            </a:r>
            <a:endParaRPr lang="ru-RU" sz="2400" dirty="0" smtClean="0">
              <a:latin typeface="Comic Sans MS" pitchFamily="66" charset="0"/>
              <a:ea typeface="Times New Roman"/>
            </a:endParaRPr>
          </a:p>
          <a:p>
            <a:pPr marL="0" lvl="0" indent="0">
              <a:buNone/>
              <a:tabLst>
                <a:tab pos="342900" algn="l"/>
              </a:tabLst>
            </a:pPr>
            <a:r>
              <a:rPr lang="ru-RU" sz="2400" dirty="0" smtClean="0">
                <a:latin typeface="Comic Sans MS" pitchFamily="66" charset="0"/>
                <a:ea typeface="Times New Roman"/>
              </a:rPr>
              <a:t>3. Создают </a:t>
            </a:r>
            <a:r>
              <a:rPr lang="ru-RU" sz="2400" dirty="0">
                <a:latin typeface="Comic Sans MS" pitchFamily="66" charset="0"/>
                <a:ea typeface="Times New Roman"/>
              </a:rPr>
              <a:t>условия для развития умения владеть 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  	 своими </a:t>
            </a:r>
            <a:r>
              <a:rPr lang="ru-RU" sz="2400" dirty="0">
                <a:latin typeface="Comic Sans MS" pitchFamily="66" charset="0"/>
                <a:ea typeface="Times New Roman"/>
              </a:rPr>
              <a:t>эмоциями, контролировать свой гнев и 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	 проявлять </a:t>
            </a:r>
            <a:r>
              <a:rPr lang="ru-RU" sz="2400" dirty="0">
                <a:latin typeface="Comic Sans MS" pitchFamily="66" charset="0"/>
                <a:ea typeface="Times New Roman"/>
              </a:rPr>
              <a:t>накопившуюся агрессию в игре.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ru-RU" sz="2400" dirty="0">
                <a:ea typeface="Times New Roman"/>
              </a:rPr>
              <a:t> 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4. Способствуют регулированию </a:t>
            </a:r>
            <a:r>
              <a:rPr lang="ru-RU" sz="2400" dirty="0" err="1" smtClean="0">
                <a:latin typeface="Comic Sans MS" pitchFamily="66" charset="0"/>
                <a:ea typeface="Times New Roman"/>
              </a:rPr>
              <a:t>детско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>-  	  	  	родительских отношений.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ru-RU" sz="2400" dirty="0" smtClean="0">
                <a:latin typeface="Comic Sans MS" pitchFamily="66" charset="0"/>
                <a:ea typeface="Times New Roman"/>
              </a:rPr>
              <a:t>5.  Способствуют формированию эмоциональной   	 адекватности в контактах с окружающими.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ea typeface="Times New Roman"/>
            </a:endParaRPr>
          </a:p>
          <a:p>
            <a:pPr marL="0" indent="0">
              <a:buNone/>
              <a:tabLst>
                <a:tab pos="342900" algn="l"/>
              </a:tabLst>
            </a:pPr>
            <a:endParaRPr lang="ru-RU" sz="2400" dirty="0"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342900" algn="l"/>
              </a:tabLs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342900" algn="l"/>
              </a:tabLs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342900" algn="l"/>
              </a:tabLs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 время занятий с кинетическим песком :</a:t>
            </a:r>
            <a:endParaRPr lang="ru-RU" sz="2400" dirty="0" smtClean="0">
              <a:solidFill>
                <a:srgbClr val="222222"/>
              </a:solidFill>
              <a:effectLst/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существенно усиливается желание ребенка узнавать что-то новое, экспериментировать и работать самостоятельно</a:t>
            </a:r>
            <a:endParaRPr lang="ru-RU" sz="3600" dirty="0" smtClean="0">
              <a:effectLst/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мощно развивается «тактильная» чувствительность как основа развития «ручного интеллекта»</a:t>
            </a:r>
            <a:endParaRPr lang="ru-RU" sz="3600" dirty="0" smtClean="0">
              <a:effectLst/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в играх с кинетическим песком более гармонично и интенсивно развиваются все познавательные функции (восприятие, внима­ние, память, мышление), а также речь и моторика</a:t>
            </a:r>
            <a:endParaRPr lang="ru-RU" sz="3600" dirty="0" smtClean="0">
              <a:effectLst/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effectLst/>
                <a:latin typeface="Comic Sans MS" pitchFamily="66" charset="0"/>
                <a:ea typeface="Times New Roman"/>
                <a:cs typeface="Times New Roman" panose="02020603050405020304" pitchFamily="18" charset="0"/>
              </a:rPr>
              <a:t>совершенствуется развитие предметно-игровой деятельности, что в дальнейшем способствует развитию сюжетно-ролевой игры и коммуникативных навыков ребенка</a:t>
            </a:r>
            <a:endParaRPr lang="ru-RU" sz="3600" dirty="0" smtClean="0">
              <a:effectLst/>
              <a:latin typeface="Comic Sans MS" pitchFamily="66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8194" name="Picture 2" descr="D:\Desktop\Для Е.В\150_201_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46832"/>
            <a:ext cx="3011168" cy="3011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esktop\Для Е.В\kineticheskiy-pes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20273" r="10182" b="20454"/>
          <a:stretch/>
        </p:blipFill>
        <p:spPr bwMode="auto">
          <a:xfrm>
            <a:off x="1000100" y="3929066"/>
            <a:ext cx="3935192" cy="2928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omic Sans MS" pitchFamily="66" charset="0"/>
                <a:ea typeface="Times New Roman"/>
              </a:rPr>
              <a:t>Кинетический песок может принести немалую пользу и в подростковом возрасте, когда сложно выражать открыто свои чувства и делиться переживаниями. Для освобождения от внутреннего напряжения можно заняться изображением на песке пугающих образов или нарисовать предполагаемый выход из сложной ситуации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4" name="Picture 3" descr="G:\2014_11 Кинетический песок\DSC_039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11" t="19477" r="7140"/>
          <a:stretch>
            <a:fillRect/>
          </a:stretch>
        </p:blipFill>
        <p:spPr bwMode="auto">
          <a:xfrm>
            <a:off x="1907704" y="2276872"/>
            <a:ext cx="5008070" cy="40894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627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6429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     </a:t>
            </a:r>
            <a:r>
              <a:rPr lang="ru-RU" sz="2000" dirty="0" smtClean="0">
                <a:latin typeface="Comic Sans MS" pitchFamily="66" charset="0"/>
                <a:ea typeface="Times New Roman"/>
              </a:rPr>
              <a:t>Не менее полезен кинетический песок и для взрослых. Замечено, что игра с песком способствует расслаблению, снятию стресса, активизации мышления и воображения. Офисные работники, поставившие небольшую чашку с песком на рабочий стол, признают, что у них значительно снизился уровень раздражительности при разговоре с коллегами и клиентами по телефону. Даже непродолжительная разминка рук с кинетическим песком помогает отдохнуть морально, повышает работоспособность и возвращает энтузиазм к работе, дарит новые ощущения и </a:t>
            </a:r>
            <a:r>
              <a:rPr lang="ru-RU" sz="2000" dirty="0" smtClean="0">
                <a:latin typeface="Comic Sans MS" pitchFamily="66" charset="0"/>
                <a:ea typeface="Times New Roman"/>
              </a:rPr>
              <a:t>положительные эмоции</a:t>
            </a:r>
            <a:r>
              <a:rPr lang="ru-RU" sz="2000" dirty="0" smtClean="0">
                <a:latin typeface="Comic Sans MS" pitchFamily="66" charset="0"/>
                <a:ea typeface="Times New Roman"/>
              </a:rPr>
              <a:t>.</a:t>
            </a:r>
            <a:r>
              <a:rPr lang="ru-RU" dirty="0" smtClean="0">
                <a:latin typeface="Comic Sans MS" pitchFamily="66" charset="0"/>
                <a:ea typeface="Times New Roman"/>
              </a:rPr>
              <a:t/>
            </a:r>
            <a:br>
              <a:rPr lang="ru-RU" dirty="0" smtClean="0">
                <a:latin typeface="Comic Sans MS" pitchFamily="66" charset="0"/>
                <a:ea typeface="Times New Roman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Ncy;&amp;acy;&amp;dcy;&amp;ucy;&amp;vcy;&amp;ncy;&amp;acy;&amp;yacy; &amp;pcy;&amp;iecy;&amp;scy;&amp;ocy;&amp;chcy;&amp;ncy;&amp;icy;&amp;tscy;&amp;acy; &amp;dcy;&amp;lcy;&amp;yacy; &amp;kcy;&amp;icy;&amp;ncy;&amp;iecy;&amp;tcy;&amp;icy;&amp;chcy;&amp;iecy;&amp;scy;&amp;kcy;&amp;ocy;&amp;gcy;&amp;ocy; &amp;pcy;&amp;iecy;&amp;scy;&amp;kcy;&amp;acy; (Kinetic Sand) &amp;kcy;&amp;ucy;…"/>
          <p:cNvPicPr>
            <a:picLocks noChangeAspect="1" noChangeArrowheads="1"/>
          </p:cNvPicPr>
          <p:nvPr/>
        </p:nvPicPr>
        <p:blipFill>
          <a:blip r:embed="rId2" cstate="print"/>
          <a:srcRect t="26761" r="4225" b="29576"/>
          <a:stretch>
            <a:fillRect/>
          </a:stretch>
        </p:blipFill>
        <p:spPr bwMode="auto">
          <a:xfrm>
            <a:off x="3857620" y="4500570"/>
            <a:ext cx="450059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3300"/>
                </a:solidFill>
                <a:latin typeface="Comic Sans MS" pitchFamily="66" charset="0"/>
              </a:rPr>
              <a:t>Рекомендации по хранению и использованию</a:t>
            </a:r>
            <a:endParaRPr lang="ru-RU" sz="2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500" dirty="0" smtClean="0">
                <a:latin typeface="Comic Sans MS" pitchFamily="66" charset="0"/>
              </a:rPr>
              <a:t>Песок следует использовать при комнатной температуре и относительной влажности в помещении ниже 60%. В случае намокания песка необходимо дать ему самостоятельно высохнуть при комнатной температуре;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В излишне сухих помещениях кинетический песок может несколько загрубеть. С целью восстановления его первоначальных свойств можно растереть в ладонях пару капель воды и немного поиграть с песком, после чего он снова станет пушистым. Сам по себе кинетический песок не может высохнуть, так как не содержит в своем составе воды.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Песок не имеет собственного запаха, однако способен впитывать запах, исходящий от рук. Поэтому перед игрой следует вымыть руки и тщательно их вытереть.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Кинетический песок не теряет своих свойств под воздействием солнечных лучей;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Хранить живой песок лучше всего в герметичном контейнере или закрытой надувной песочнице. Это предотвратит попадание в него влаги, пыли и посторонних предметов. В песок нельзя добавлять красители – это испортит его первоначальные свойства.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Кинетический песок рекомендуется держать подальше от домашних животных.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>
                <a:latin typeface="Comic Sans MS" pitchFamily="66" charset="0"/>
              </a:rPr>
              <a:t> Случайно рассыпавшийся песок легко убирается с любой поверхности пылесосом или руками.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E299"/>
      </a:accent5>
      <a:accent6>
        <a:srgbClr val="000000"/>
      </a:accent6>
      <a:hlink>
        <a:srgbClr val="00B200"/>
      </a:hlink>
      <a:folHlink>
        <a:srgbClr val="703D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1127</TotalTime>
  <Words>817</Words>
  <Application>Microsoft Office PowerPoint</Application>
  <PresentationFormat>Экран (4:3)</PresentationFormat>
  <Paragraphs>108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</vt:lpstr>
      <vt:lpstr>Тема Office</vt:lpstr>
      <vt:lpstr>Муниципальное дошкольное   образовательное  учреждение                                            детский сад №184</vt:lpstr>
      <vt:lpstr>Презентация PowerPoint</vt:lpstr>
      <vt:lpstr>Презентация PowerPoint</vt:lpstr>
      <vt:lpstr>Преимущества кинетического песка:</vt:lpstr>
      <vt:lpstr>Занятия с кинетическим песком :</vt:lpstr>
      <vt:lpstr>Презентация PowerPoint</vt:lpstr>
      <vt:lpstr>Презентация PowerPoint</vt:lpstr>
      <vt:lpstr>Презентация PowerPoint</vt:lpstr>
      <vt:lpstr>Рекомендации по хранению и использованию</vt:lpstr>
      <vt:lpstr>Игровые принадлежности</vt:lpstr>
      <vt:lpstr>  Упражнение «Знакомство с песком»    </vt:lpstr>
      <vt:lpstr>Упражнение «Узоры на песке» </vt:lpstr>
      <vt:lpstr>Упражнение «Необыкновенные следы» </vt:lpstr>
      <vt:lpstr>Игра «Отпечатки» </vt:lpstr>
      <vt:lpstr>Игра «Песочные прятки» </vt:lpstr>
      <vt:lpstr>Игра «Песочный пирог» </vt:lpstr>
      <vt:lpstr>Упражнение «Мое настроение»</vt:lpstr>
      <vt:lpstr>Сюжетные игры: «Необитаемый остров», «Дом», «Морской мир» и др.</vt:lpstr>
      <vt:lpstr>Игра «Строим вместе»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Кинетический песок как средство социальной адаптации и личностного развития детей Конкурс «Лучшая презентация к мероприятию» Педагог- психолог высшей квалификационной категории Богучарская Елена Вячеславовна</dc:title>
  <dc:creator>User</dc:creator>
  <cp:lastModifiedBy>Мы</cp:lastModifiedBy>
  <cp:revision>89</cp:revision>
  <dcterms:created xsi:type="dcterms:W3CDTF">2014-11-17T08:55:52Z</dcterms:created>
  <dcterms:modified xsi:type="dcterms:W3CDTF">2022-11-17T19:01:31Z</dcterms:modified>
</cp:coreProperties>
</file>