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8" r:id="rId4"/>
    <p:sldId id="269" r:id="rId5"/>
    <p:sldId id="270" r:id="rId6"/>
    <p:sldId id="271" r:id="rId7"/>
    <p:sldId id="272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00"/>
    <a:srgbClr val="004200"/>
    <a:srgbClr val="B000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5236E-6026-42AD-98AD-547A81844C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1428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7747FC-DDBA-4955-9B45-A635F5AA58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509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CBC26-652D-49A3-B5F4-EB9859F433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926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169DB-73B8-44CD-8C0F-B1FDB65F0D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3018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84522-19FB-4365-B2A7-14B2B0D74B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2711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19873-2131-4138-9C99-556A5F126E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4320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2D02B-6C5E-4357-8480-87B0C2B219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5894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3C5D1-4701-4673-9A68-C93FFBA5FB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6027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BDD9B-C6E4-4CA2-BD8E-7A0274F602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1548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9CF1B-AAF2-418B-9BF7-6032838018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8208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992BAF-C082-4D9D-A782-5172F84C95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7285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6E8373-E5B0-484E-A7AE-BC48809F4F8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03240" y="0"/>
            <a:ext cx="6840760" cy="6597352"/>
          </a:xfrm>
        </p:spPr>
        <p:txBody>
          <a:bodyPr/>
          <a:lstStyle/>
          <a:p>
            <a:pPr eaLnBrk="1" hangingPunct="1"/>
            <a:r>
              <a:rPr lang="ru-RU" alt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2060"/>
                </a:solidFill>
              </a:rPr>
            </a:br>
            <a:r>
              <a:rPr lang="ru-RU" alt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2060"/>
                </a:solidFill>
              </a:rPr>
            </a:br>
            <a:r>
              <a:rPr lang="ru-RU" alt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2060"/>
                </a:solidFill>
              </a:rPr>
            </a:br>
            <a:r>
              <a:rPr lang="ru-RU" alt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2060"/>
                </a:solidFill>
              </a:rPr>
            </a:br>
            <a:r>
              <a:rPr lang="ru-RU" altLang="ru-RU" sz="3200" b="1" i="1" dirty="0" smtClean="0">
                <a:solidFill>
                  <a:srgbClr val="002060"/>
                </a:solidFill>
              </a:rPr>
              <a:t>Проект </a:t>
            </a:r>
            <a:r>
              <a:rPr lang="ru-RU" altLang="ru-RU" sz="3200" b="1" i="1" dirty="0" smtClean="0">
                <a:solidFill>
                  <a:srgbClr val="002060"/>
                </a:solidFill>
              </a:rPr>
              <a:t>семейный,</a:t>
            </a:r>
            <a:r>
              <a:rPr lang="ru-RU" altLang="ru-RU" sz="3200" dirty="0" smtClean="0">
                <a:solidFill>
                  <a:srgbClr val="002060"/>
                </a:solidFill>
              </a:rPr>
              <a:t/>
            </a:r>
            <a:br>
              <a:rPr lang="ru-RU" altLang="ru-RU" sz="3200" dirty="0" smtClean="0">
                <a:solidFill>
                  <a:srgbClr val="002060"/>
                </a:solidFill>
              </a:rPr>
            </a:br>
            <a:r>
              <a:rPr lang="ru-RU" altLang="ru-RU" sz="3200" b="1" i="1" dirty="0" smtClean="0">
                <a:solidFill>
                  <a:srgbClr val="002060"/>
                </a:solidFill>
              </a:rPr>
              <a:t> краткосрочный, творческий.</a:t>
            </a:r>
            <a:r>
              <a:rPr lang="ru-RU" altLang="ru-RU" sz="3200" dirty="0" smtClean="0">
                <a:solidFill>
                  <a:srgbClr val="002060"/>
                </a:solidFill>
              </a:rPr>
              <a:t/>
            </a:r>
            <a:br>
              <a:rPr lang="ru-RU" altLang="ru-RU" sz="3200" dirty="0" smtClean="0">
                <a:solidFill>
                  <a:srgbClr val="002060"/>
                </a:solidFill>
              </a:rPr>
            </a:br>
            <a:r>
              <a:rPr lang="ru-RU" altLang="ru-RU" sz="3200" b="1" i="1" dirty="0" smtClean="0">
                <a:solidFill>
                  <a:srgbClr val="002060"/>
                </a:solidFill>
              </a:rPr>
              <a:t>«Первая буква моего имени»</a:t>
            </a:r>
            <a:r>
              <a:rPr lang="en-US" alt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2060"/>
                </a:solidFill>
              </a:rPr>
            </a:br>
            <a:r>
              <a:rPr lang="ru-RU" alt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2060"/>
                </a:solidFill>
              </a:rPr>
            </a:br>
            <a:r>
              <a:rPr lang="ru-RU" alt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2060"/>
                </a:solidFill>
              </a:rPr>
            </a:br>
            <a:r>
              <a:rPr lang="ru-RU" alt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2060"/>
                </a:solidFill>
              </a:rPr>
            </a:br>
            <a:r>
              <a:rPr lang="ru-RU" alt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2060"/>
                </a:solidFill>
              </a:rPr>
            </a:br>
            <a:r>
              <a:rPr lang="ru-RU" alt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2060"/>
                </a:solidFill>
              </a:rPr>
            </a:br>
            <a:r>
              <a:rPr lang="ru-RU" alt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2060"/>
                </a:solidFill>
              </a:rPr>
            </a:br>
            <a:r>
              <a:rPr lang="ru-RU" altLang="ru-RU" sz="3200" b="1" i="1" dirty="0" smtClean="0">
                <a:solidFill>
                  <a:srgbClr val="002060"/>
                </a:solidFill>
              </a:rPr>
              <a:t>                        </a:t>
            </a:r>
            <a:r>
              <a:rPr lang="ru-RU" altLang="ru-RU" sz="2000" b="1" i="1" dirty="0" smtClean="0">
                <a:solidFill>
                  <a:srgbClr val="002060"/>
                </a:solidFill>
              </a:rPr>
              <a:t>Подготовила Федоровская О.В.</a:t>
            </a:r>
            <a:r>
              <a:rPr lang="ru-RU" alt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altLang="ru-RU" sz="2000" b="1" i="1" dirty="0" smtClean="0">
                <a:solidFill>
                  <a:srgbClr val="002060"/>
                </a:solidFill>
              </a:rPr>
            </a:br>
            <a:r>
              <a:rPr lang="ru-RU" alt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2060"/>
                </a:solidFill>
              </a:rPr>
            </a:br>
            <a:endParaRPr lang="ru-RU" altLang="ru-RU" sz="3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275040" cy="115699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Мое имя Савелий, буква С живёт в слове сушки </a:t>
            </a:r>
          </a:p>
        </p:txBody>
      </p:sp>
      <p:pic>
        <p:nvPicPr>
          <p:cNvPr id="3074" name="Picture 2" descr="C:\Users\Пользователь\Desktop\DSC00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6545701" cy="490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DSC00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DSC005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DSC005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Прямоугольник 9"/>
          <p:cNvSpPr>
            <a:spLocks noChangeArrowheads="1"/>
          </p:cNvSpPr>
          <p:nvPr/>
        </p:nvSpPr>
        <p:spPr bwMode="auto">
          <a:xfrm>
            <a:off x="395536" y="0"/>
            <a:ext cx="85689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</a:rPr>
              <a:t>Проект получился познавательным и творческим, был интересен и </a:t>
            </a:r>
            <a:r>
              <a:rPr lang="ru-RU" altLang="ru-RU" sz="2800" dirty="0" smtClean="0">
                <a:solidFill>
                  <a:schemeClr val="accent2">
                    <a:lumMod val="75000"/>
                  </a:schemeClr>
                </a:solidFill>
              </a:rPr>
              <a:t>детям, 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</a:rPr>
              <a:t>и родителям.</a:t>
            </a:r>
          </a:p>
        </p:txBody>
      </p:sp>
      <p:pic>
        <p:nvPicPr>
          <p:cNvPr id="7170" name="Picture 2" descr="C:\Users\Пользователь\Desktop\DSC00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124744"/>
            <a:ext cx="3744561" cy="2808311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Desktop\DSC00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3666941" cy="2750097"/>
          </a:xfrm>
          <a:prstGeom prst="rect">
            <a:avLst/>
          </a:prstGeom>
          <a:noFill/>
        </p:spPr>
      </p:pic>
      <p:pic>
        <p:nvPicPr>
          <p:cNvPr id="7172" name="Picture 4" descr="C:\Users\Пользователь\Desktop\DSC00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212976"/>
            <a:ext cx="3744416" cy="2808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DSC00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57547">
            <a:off x="988968" y="697972"/>
            <a:ext cx="4442695" cy="3331890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Desktop\DSC00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4531">
            <a:off x="5488337" y="3462030"/>
            <a:ext cx="3232764" cy="2424478"/>
          </a:xfrm>
          <a:prstGeom prst="rect">
            <a:avLst/>
          </a:prstGeom>
          <a:noFill/>
        </p:spPr>
      </p:pic>
      <p:pic>
        <p:nvPicPr>
          <p:cNvPr id="8196" name="Picture 4" descr="C:\Users\Пользователь\Desktop\DSC005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717032"/>
            <a:ext cx="3456384" cy="2592186"/>
          </a:xfrm>
          <a:prstGeom prst="rect">
            <a:avLst/>
          </a:prstGeom>
          <a:noFill/>
        </p:spPr>
      </p:pic>
      <p:pic>
        <p:nvPicPr>
          <p:cNvPr id="8197" name="Picture 5" descr="C:\Users\Пользователь\Desktop\DSC005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88640"/>
            <a:ext cx="4392488" cy="3294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Актуальность: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36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836712"/>
            <a:ext cx="6707088" cy="5289451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Осознание человеком своей индивидуальность и уникальности начинается с имени. Дети плохо запоминают имена незнакомых людей, потому что у них не развито уважительное отношение к своему собственному имени. Чтобы подтолкнуть процесс самостоятельного освоения мира и своих возможностей необходимо помочь ребёнку сформировать положительное отношение к своему имени. Развивать познавательный интерес. Привлечение родителей к совместной поисковой, творческой  деятельности, улучшение детско-родительских отношений. Привлечение родителей к реализации календарно-тематического планирования воспитательно-образовательного процесса.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491064" cy="1583581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Планируемые результаты развития интегративных качеств личности: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268760"/>
            <a:ext cx="6491064" cy="485740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Овладевший необходимыми специальными умениями и навыками. 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Имеющий первичные представления о себе, семье, обществе (ближайшем социуме). 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Способный управлять своим поведением и планировать свои действия на основе первичных ценностных представлений, соблюдающий элемен­тарные общепринятые нормы и правила поведения. 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Любознательный, активный. Задает много вопросов поискового характера: «Почему?», «Зачем?», «Для чего?» Ребенок владеет основными способами познания, имеет некоторый опыт деятельности и запас представлений об окружающем, с помощью воспитателя активно включается в поисковую деятельность. 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484784"/>
            <a:ext cx="6501408" cy="990086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Итоговое мероприятие: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3068960"/>
            <a:ext cx="6635080" cy="4569371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Выставка </a:t>
            </a:r>
          </a:p>
          <a:p>
            <a:pPr algn="ctr" eaLnBrk="1" hangingPunct="1">
              <a:buFontTx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«Первая буква моего имени»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Взаимодействие с семьей: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124744"/>
            <a:ext cx="6707088" cy="5001419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Чтение родителями текста 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«Отечественные традиции имя наречения». </a:t>
            </a:r>
          </a:p>
          <a:p>
            <a:pPr marL="0" indent="0" eaLnBrk="1" hangingPunct="1"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Ресурсный круг «Имя моего ребенка» </a:t>
            </a:r>
          </a:p>
          <a:p>
            <a:pPr marL="0" indent="0" eaLnBrk="1" hangingPunct="1"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Задания для родителей: совместно с детьми изготовить первую букву  имени.  </a:t>
            </a:r>
          </a:p>
          <a:p>
            <a:pPr marL="0" indent="0" eaLnBrk="1" hangingPunct="1"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Привлечение родителей к совместной поисковой, творческой  деятельности, улучшение детско-родительских отношений. </a:t>
            </a:r>
          </a:p>
          <a:p>
            <a:pPr marL="0" indent="0" eaLnBrk="1" hangingPunct="1"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Привлечение родителей к реализации календарно-тематического планирования воспитательно-образовательного процесса.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Задачи: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36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196752"/>
            <a:ext cx="6624861" cy="5433467"/>
          </a:xfrm>
        </p:spPr>
        <p:txBody>
          <a:bodyPr/>
          <a:lstStyle/>
          <a:p>
            <a:pPr marL="180000" indent="0" eaLnBrk="1" hangingPunct="1">
              <a:buFontTx/>
              <a:buNone/>
              <a:defRPr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Сформировать положительное отношение к своему имени, знать с какой буквы оно начинается.</a:t>
            </a:r>
          </a:p>
          <a:p>
            <a:pPr marL="180000" indent="0" eaLnBrk="1" hangingPunct="1">
              <a:buFontTx/>
              <a:buNone/>
              <a:defRPr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80000" indent="0" eaLnBrk="1" hangingPunct="1">
              <a:buFontTx/>
              <a:buNone/>
              <a:defRPr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Учить слышать звук, узнавать букву имени, придумывать слова с первой буквой своего имени.</a:t>
            </a:r>
          </a:p>
          <a:p>
            <a:pPr marL="180000" indent="0" eaLnBrk="1" hangingPunct="1">
              <a:buFontTx/>
              <a:buNone/>
              <a:defRPr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80000" indent="0" eaLnBrk="1" hangingPunct="1">
              <a:buFontTx/>
              <a:buNone/>
              <a:defRPr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Воспитывать доброжелательное отношение друг к другу.</a:t>
            </a:r>
          </a:p>
          <a:p>
            <a:pPr marL="180000" indent="0" eaLnBrk="1" hangingPunct="1">
              <a:buFontTx/>
              <a:buNone/>
              <a:defRPr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80000" indent="0" eaLnBrk="1" hangingPunct="1">
              <a:buFontTx/>
              <a:buNone/>
              <a:defRPr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Формировать познавательный интерес к обучению грамоте.</a:t>
            </a:r>
          </a:p>
          <a:p>
            <a:pPr marL="180000" indent="0" eaLnBrk="1" hangingPunct="1">
              <a:buFontTx/>
              <a:buNone/>
              <a:defRPr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80000" indent="0" eaLnBrk="1" hangingPunct="1">
              <a:buFontTx/>
              <a:buNone/>
              <a:defRPr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Дать знания об алфавите и разнообразии написания букв, придумывание слов с заданным звуком. </a:t>
            </a:r>
          </a:p>
          <a:p>
            <a:pPr marL="180000" indent="0" eaLnBrk="1" hangingPunct="1">
              <a:buFontTx/>
              <a:buNone/>
              <a:defRPr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80000" indent="0" eaLnBrk="1" hangingPunct="1">
              <a:buFontTx/>
              <a:buNone/>
              <a:defRPr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Воспитывать любовь и бережное отношение к своему имени и именам своих друзей. 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Этапы работы: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339752" y="836711"/>
            <a:ext cx="6347048" cy="528945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1600" b="1" i="1" dirty="0" smtClean="0"/>
              <a:t>1. Постановка проблемы</a:t>
            </a:r>
          </a:p>
          <a:p>
            <a:pPr indent="0" eaLnBrk="1" hangingPunct="1">
              <a:buFontTx/>
              <a:buNone/>
            </a:pPr>
            <a:r>
              <a:rPr lang="ru-RU" altLang="ru-RU" sz="1600" dirty="0" smtClean="0"/>
              <a:t>Предложили детям узнать, как им выбирали имя, почему их так назвали, кто ещё из родственников носит такое же имя. Предложили ответить на вопросы: «Тебе нравиться своё имя? »,</a:t>
            </a:r>
          </a:p>
          <a:p>
            <a:pPr indent="0" eaLnBrk="1" hangingPunct="1">
              <a:buFontTx/>
              <a:buNone/>
            </a:pPr>
            <a:r>
              <a:rPr lang="ru-RU" altLang="ru-RU" sz="1600" dirty="0" smtClean="0"/>
              <a:t> «Хотел бы ты, чтобы тебя звали по-другому? Как? »</a:t>
            </a:r>
          </a:p>
          <a:p>
            <a:pPr eaLnBrk="1" hangingPunct="1">
              <a:buFontTx/>
              <a:buNone/>
            </a:pPr>
            <a:r>
              <a:rPr lang="ru-RU" altLang="ru-RU" sz="1600" b="1" i="1" dirty="0" smtClean="0"/>
              <a:t>2. Обсуждение проблемы</a:t>
            </a:r>
          </a:p>
          <a:p>
            <a:pPr indent="0" eaLnBrk="1" hangingPunct="1">
              <a:buFontTx/>
              <a:buNone/>
            </a:pPr>
            <a:r>
              <a:rPr lang="ru-RU" altLang="ru-RU" sz="1600" dirty="0" smtClean="0"/>
              <a:t>Были проведены индивидуальные беседы с родителями на тему «Формирование у детей положительного отношения к своему имени». Дано задание сделать первую букву своего имени, узнать историю происхождения имени и объяснить, как образуется «взрослое» имя и отчество.</a:t>
            </a:r>
          </a:p>
          <a:p>
            <a:pPr eaLnBrk="1" hangingPunct="1">
              <a:buFontTx/>
              <a:buNone/>
            </a:pPr>
            <a:r>
              <a:rPr lang="ru-RU" altLang="ru-RU" sz="1600" b="1" i="1" dirty="0" smtClean="0"/>
              <a:t>3. Промежуточный этап</a:t>
            </a:r>
          </a:p>
          <a:p>
            <a:pPr indent="0" eaLnBrk="1" hangingPunct="1">
              <a:buFontTx/>
              <a:buNone/>
            </a:pPr>
            <a:r>
              <a:rPr lang="ru-RU" altLang="ru-RU" sz="1600" dirty="0" smtClean="0"/>
              <a:t>Чтение рассказа Бориса Житкова «Чудесное имя»</a:t>
            </a:r>
          </a:p>
          <a:p>
            <a:pPr indent="0" eaLnBrk="1" hangingPunct="1">
              <a:buFontTx/>
              <a:buNone/>
            </a:pPr>
            <a:r>
              <a:rPr lang="ru-RU" altLang="ru-RU" sz="1600" dirty="0" smtClean="0"/>
              <a:t>Беседа по теме «Что обозначают наши имена?»</a:t>
            </a:r>
          </a:p>
          <a:p>
            <a:pPr indent="0" eaLnBrk="1" hangingPunct="1">
              <a:buFontTx/>
              <a:buNone/>
            </a:pPr>
            <a:r>
              <a:rPr lang="ru-RU" altLang="ru-RU" sz="1600" dirty="0" smtClean="0"/>
              <a:t>Д\игра:  «Услышь звук», «Придумай слово с заданным звуком», «Где живет звук», «На что похожа буква».</a:t>
            </a:r>
          </a:p>
          <a:p>
            <a:pPr eaLnBrk="1" hangingPunct="1">
              <a:buFontTx/>
              <a:buNone/>
            </a:pPr>
            <a:r>
              <a:rPr lang="ru-RU" altLang="ru-RU" sz="1600" b="1" i="1" dirty="0" smtClean="0"/>
              <a:t>4. </a:t>
            </a:r>
            <a:r>
              <a:rPr lang="ru-RU" altLang="ru-RU" sz="1600" b="1" i="1" dirty="0" err="1" smtClean="0"/>
              <a:t>Самопрезентация</a:t>
            </a:r>
            <a:endParaRPr lang="ru-RU" altLang="ru-RU" sz="1600" b="1" i="1" dirty="0" smtClean="0"/>
          </a:p>
          <a:p>
            <a:pPr indent="0" eaLnBrk="1" hangingPunct="1">
              <a:buFontTx/>
              <a:buNone/>
            </a:pPr>
            <a:r>
              <a:rPr lang="ru-RU" altLang="ru-RU" sz="1600" dirty="0" smtClean="0"/>
              <a:t>Выставка «Первая буква моего имени»</a:t>
            </a:r>
          </a:p>
          <a:p>
            <a:pPr indent="0" eaLnBrk="1" hangingPunct="1">
              <a:buFontTx/>
              <a:buNone/>
            </a:pPr>
            <a:r>
              <a:rPr lang="ru-RU" altLang="ru-RU" sz="1600" dirty="0" smtClean="0"/>
              <a:t>Рассказ: «Как мы делали букву»</a:t>
            </a:r>
          </a:p>
          <a:p>
            <a:pPr indent="0" eaLnBrk="1" hangingPunct="1">
              <a:buFontTx/>
              <a:buNone/>
            </a:pPr>
            <a:r>
              <a:rPr lang="ru-RU" altLang="ru-RU" sz="1600" dirty="0" smtClean="0"/>
              <a:t>«В каких словах живет моя буква»</a:t>
            </a:r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429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Фотоотчет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проекта</a:t>
            </a:r>
          </a:p>
        </p:txBody>
      </p:sp>
      <p:pic>
        <p:nvPicPr>
          <p:cNvPr id="1026" name="Picture 2" descr="C:\Users\Пользователь\Desktop\DSC00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6192688" cy="4756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Desktop\DSC005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5184576" cy="3888432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DSC00522 —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8498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483</TotalTime>
  <Words>510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День Победы_06</vt:lpstr>
      <vt:lpstr>    Проект семейный,  краткосрочный, творческий. «Первая буква моего имени»                                Подготовила Федоровская О.В.  </vt:lpstr>
      <vt:lpstr>Актуальность: </vt:lpstr>
      <vt:lpstr>Планируемые результаты развития интегративных качеств личности:  </vt:lpstr>
      <vt:lpstr>Итоговое мероприятие: </vt:lpstr>
      <vt:lpstr>Взаимодействие с семьей:</vt:lpstr>
      <vt:lpstr>Задачи: </vt:lpstr>
      <vt:lpstr>Этапы работы: </vt:lpstr>
      <vt:lpstr>Фотоотчет проекта</vt:lpstr>
      <vt:lpstr>Слайд 9</vt:lpstr>
      <vt:lpstr>Мое имя Савелий, буква С живёт в слове сушки </vt:lpstr>
      <vt:lpstr>Слайд 11</vt:lpstr>
      <vt:lpstr>Слайд 12</vt:lpstr>
      <vt:lpstr>Слайд 13</vt:lpstr>
      <vt:lpstr>Слайд 14</vt:lpstr>
      <vt:lpstr>Слайд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55</cp:revision>
  <dcterms:created xsi:type="dcterms:W3CDTF">2013-03-16T20:41:41Z</dcterms:created>
  <dcterms:modified xsi:type="dcterms:W3CDTF">2023-04-26T18:29:29Z</dcterms:modified>
</cp:coreProperties>
</file>